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6" r:id="rId5"/>
    <p:sldId id="313" r:id="rId6"/>
    <p:sldId id="292" r:id="rId7"/>
    <p:sldId id="335" r:id="rId8"/>
    <p:sldId id="336" r:id="rId9"/>
    <p:sldId id="337" r:id="rId10"/>
    <p:sldId id="338" r:id="rId11"/>
    <p:sldId id="339" r:id="rId12"/>
    <p:sldId id="341" r:id="rId13"/>
    <p:sldId id="269" r:id="rId14"/>
    <p:sldId id="300" r:id="rId15"/>
    <p:sldId id="301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479F5-4EBC-4141-A6B1-F9F718ED28DA}" v="9" dt="2021-11-23T09:23:5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72385" autoAdjust="0"/>
  </p:normalViewPr>
  <p:slideViewPr>
    <p:cSldViewPr>
      <p:cViewPr varScale="1">
        <p:scale>
          <a:sx n="52" d="100"/>
          <a:sy n="52" d="100"/>
        </p:scale>
        <p:origin x="19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wit-my.sharepoint.com/personal/cokeeffe_wit_ie/Documents/South%20East%20Economic%20Report/South%20East%20Economic%20Report%202021.xl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400" dirty="0"/>
              <a:t>Unemployment Rate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085739282589675E-2"/>
          <c:y val="0.1200116652085156"/>
          <c:w val="0.85998118985126859"/>
          <c:h val="0.60267424905220168"/>
        </c:manualLayout>
      </c:layout>
      <c:lineChart>
        <c:grouping val="standard"/>
        <c:varyColors val="0"/>
        <c:ser>
          <c:idx val="0"/>
          <c:order val="0"/>
          <c:tx>
            <c:v>State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'LFS New'!$C$78:$AM$78</c:f>
              <c:numCache>
                <c:formatCode>General</c:formatCode>
                <c:ptCount val="37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  <c:pt idx="36">
                  <c:v>2021</c:v>
                </c:pt>
              </c:numCache>
            </c:numRef>
          </c:cat>
          <c:val>
            <c:numRef>
              <c:f>'LFS New'!$C$88:$AM$88</c:f>
              <c:numCache>
                <c:formatCode>General</c:formatCode>
                <c:ptCount val="37"/>
                <c:pt idx="0">
                  <c:v>15.8</c:v>
                </c:pt>
                <c:pt idx="1">
                  <c:v>15.9</c:v>
                </c:pt>
                <c:pt idx="2">
                  <c:v>15.8</c:v>
                </c:pt>
                <c:pt idx="3">
                  <c:v>14.5</c:v>
                </c:pt>
                <c:pt idx="4">
                  <c:v>14.4</c:v>
                </c:pt>
                <c:pt idx="5">
                  <c:v>14.7</c:v>
                </c:pt>
                <c:pt idx="6">
                  <c:v>13.7</c:v>
                </c:pt>
                <c:pt idx="7">
                  <c:v>12.3</c:v>
                </c:pt>
                <c:pt idx="8">
                  <c:v>12.7</c:v>
                </c:pt>
                <c:pt idx="9">
                  <c:v>12.5</c:v>
                </c:pt>
                <c:pt idx="10">
                  <c:v>12</c:v>
                </c:pt>
                <c:pt idx="11">
                  <c:v>10.4</c:v>
                </c:pt>
                <c:pt idx="12">
                  <c:v>10.5</c:v>
                </c:pt>
                <c:pt idx="13">
                  <c:v>10.3</c:v>
                </c:pt>
                <c:pt idx="14">
                  <c:v>9.9</c:v>
                </c:pt>
                <c:pt idx="15">
                  <c:v>9.1</c:v>
                </c:pt>
                <c:pt idx="16">
                  <c:v>8.8000000000000007</c:v>
                </c:pt>
                <c:pt idx="17">
                  <c:v>9.1</c:v>
                </c:pt>
                <c:pt idx="18">
                  <c:v>8.5</c:v>
                </c:pt>
                <c:pt idx="19">
                  <c:v>7.2</c:v>
                </c:pt>
                <c:pt idx="20">
                  <c:v>7.1</c:v>
                </c:pt>
                <c:pt idx="21">
                  <c:v>6.9</c:v>
                </c:pt>
                <c:pt idx="22">
                  <c:v>6.9</c:v>
                </c:pt>
                <c:pt idx="23">
                  <c:v>6.1</c:v>
                </c:pt>
                <c:pt idx="24">
                  <c:v>5.7</c:v>
                </c:pt>
                <c:pt idx="25">
                  <c:v>6.1</c:v>
                </c:pt>
                <c:pt idx="26">
                  <c:v>6</c:v>
                </c:pt>
                <c:pt idx="27">
                  <c:v>5.4</c:v>
                </c:pt>
                <c:pt idx="28">
                  <c:v>4.8</c:v>
                </c:pt>
                <c:pt idx="29">
                  <c:v>5.4</c:v>
                </c:pt>
                <c:pt idx="30">
                  <c:v>5.2</c:v>
                </c:pt>
                <c:pt idx="31">
                  <c:v>4.5</c:v>
                </c:pt>
                <c:pt idx="32">
                  <c:v>4.7</c:v>
                </c:pt>
                <c:pt idx="33">
                  <c:v>5.4</c:v>
                </c:pt>
                <c:pt idx="34">
                  <c:v>7.4</c:v>
                </c:pt>
                <c:pt idx="35">
                  <c:v>5.9</c:v>
                </c:pt>
                <c:pt idx="36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6C-496B-87DE-0657623DE74D}"/>
            </c:ext>
          </c:extLst>
        </c:ser>
        <c:ser>
          <c:idx val="1"/>
          <c:order val="1"/>
          <c:tx>
            <c:v>South East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'LFS New'!$C$78:$AM$78</c:f>
              <c:numCache>
                <c:formatCode>General</c:formatCode>
                <c:ptCount val="37"/>
                <c:pt idx="0">
                  <c:v>2012</c:v>
                </c:pt>
                <c:pt idx="4">
                  <c:v>2013</c:v>
                </c:pt>
                <c:pt idx="8">
                  <c:v>2014</c:v>
                </c:pt>
                <c:pt idx="12">
                  <c:v>2015</c:v>
                </c:pt>
                <c:pt idx="16">
                  <c:v>2016</c:v>
                </c:pt>
                <c:pt idx="20">
                  <c:v>2017</c:v>
                </c:pt>
                <c:pt idx="24">
                  <c:v>2018</c:v>
                </c:pt>
                <c:pt idx="28">
                  <c:v>2019</c:v>
                </c:pt>
                <c:pt idx="32">
                  <c:v>2020</c:v>
                </c:pt>
                <c:pt idx="36">
                  <c:v>2021</c:v>
                </c:pt>
              </c:numCache>
            </c:numRef>
          </c:cat>
          <c:val>
            <c:numRef>
              <c:f>'LFS New'!$C$86:$AM$86</c:f>
              <c:numCache>
                <c:formatCode>General</c:formatCode>
                <c:ptCount val="37"/>
                <c:pt idx="0">
                  <c:v>17.8</c:v>
                </c:pt>
                <c:pt idx="1">
                  <c:v>17.100000000000001</c:v>
                </c:pt>
                <c:pt idx="2">
                  <c:v>16.600000000000001</c:v>
                </c:pt>
                <c:pt idx="3">
                  <c:v>15.8</c:v>
                </c:pt>
                <c:pt idx="4">
                  <c:v>15.9</c:v>
                </c:pt>
                <c:pt idx="5">
                  <c:v>16.399999999999999</c:v>
                </c:pt>
                <c:pt idx="6">
                  <c:v>15</c:v>
                </c:pt>
                <c:pt idx="7">
                  <c:v>14.6</c:v>
                </c:pt>
                <c:pt idx="8">
                  <c:v>14.3</c:v>
                </c:pt>
                <c:pt idx="9">
                  <c:v>13.1</c:v>
                </c:pt>
                <c:pt idx="10">
                  <c:v>12.7</c:v>
                </c:pt>
                <c:pt idx="11">
                  <c:v>10.9</c:v>
                </c:pt>
                <c:pt idx="12">
                  <c:v>11.7</c:v>
                </c:pt>
                <c:pt idx="13">
                  <c:v>10.8</c:v>
                </c:pt>
                <c:pt idx="14">
                  <c:v>10.3</c:v>
                </c:pt>
                <c:pt idx="15">
                  <c:v>10.4</c:v>
                </c:pt>
                <c:pt idx="16">
                  <c:v>10.7</c:v>
                </c:pt>
                <c:pt idx="17">
                  <c:v>9.4</c:v>
                </c:pt>
                <c:pt idx="18">
                  <c:v>9.1999999999999993</c:v>
                </c:pt>
                <c:pt idx="19">
                  <c:v>8.1999999999999993</c:v>
                </c:pt>
                <c:pt idx="20">
                  <c:v>7.9</c:v>
                </c:pt>
                <c:pt idx="21">
                  <c:v>6.4</c:v>
                </c:pt>
                <c:pt idx="22">
                  <c:v>8.1999999999999993</c:v>
                </c:pt>
                <c:pt idx="23">
                  <c:v>8.1</c:v>
                </c:pt>
                <c:pt idx="24">
                  <c:v>7.2</c:v>
                </c:pt>
                <c:pt idx="25">
                  <c:v>7.2</c:v>
                </c:pt>
                <c:pt idx="26">
                  <c:v>8.6</c:v>
                </c:pt>
                <c:pt idx="27">
                  <c:v>7.7</c:v>
                </c:pt>
                <c:pt idx="28">
                  <c:v>6.8</c:v>
                </c:pt>
                <c:pt idx="29">
                  <c:v>8.1</c:v>
                </c:pt>
                <c:pt idx="30">
                  <c:v>7.4</c:v>
                </c:pt>
                <c:pt idx="31">
                  <c:v>6.9</c:v>
                </c:pt>
                <c:pt idx="32">
                  <c:v>6.8</c:v>
                </c:pt>
                <c:pt idx="33">
                  <c:v>6.3</c:v>
                </c:pt>
                <c:pt idx="34">
                  <c:v>8.3000000000000007</c:v>
                </c:pt>
                <c:pt idx="35">
                  <c:v>6</c:v>
                </c:pt>
                <c:pt idx="36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6C-496B-87DE-0657623DE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926568"/>
        <c:axId val="486926960"/>
      </c:lineChart>
      <c:catAx>
        <c:axId val="486926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6926960"/>
        <c:crosses val="autoZero"/>
        <c:auto val="1"/>
        <c:lblAlgn val="ctr"/>
        <c:lblOffset val="100"/>
        <c:noMultiLvlLbl val="0"/>
      </c:catAx>
      <c:valAx>
        <c:axId val="48692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926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67FC0-8F0B-45C5-AF24-3DD92C2B6A1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3DA8387-C488-4C2C-832C-CB71AF226088}">
      <dgm:prSet phldrT="[Text]"/>
      <dgm:spPr/>
      <dgm:t>
        <a:bodyPr/>
        <a:lstStyle/>
        <a:p>
          <a:r>
            <a:rPr lang="en-IE" dirty="0"/>
            <a:t>Unemployment Crisis and Low Job Quality</a:t>
          </a:r>
        </a:p>
      </dgm:t>
    </dgm:pt>
    <dgm:pt modelId="{0477928E-D5E0-4F21-9273-0B34DC11F07E}" type="parTrans" cxnId="{545F16FE-B89A-4A97-B226-BC919C1B4445}">
      <dgm:prSet/>
      <dgm:spPr/>
      <dgm:t>
        <a:bodyPr/>
        <a:lstStyle/>
        <a:p>
          <a:endParaRPr lang="en-IE"/>
        </a:p>
      </dgm:t>
    </dgm:pt>
    <dgm:pt modelId="{E79EB111-53FB-47B7-84CE-D2160B7B9B94}" type="sibTrans" cxnId="{545F16FE-B89A-4A97-B226-BC919C1B4445}">
      <dgm:prSet/>
      <dgm:spPr/>
      <dgm:t>
        <a:bodyPr/>
        <a:lstStyle/>
        <a:p>
          <a:endParaRPr lang="en-IE"/>
        </a:p>
      </dgm:t>
    </dgm:pt>
    <dgm:pt modelId="{7008D156-CA84-4AAF-BBF9-8231797C9DEF}">
      <dgm:prSet phldrT="[Text]"/>
      <dgm:spPr/>
      <dgm:t>
        <a:bodyPr/>
        <a:lstStyle/>
        <a:p>
          <a:r>
            <a:rPr lang="en-IE" dirty="0"/>
            <a:t>IDA</a:t>
          </a:r>
        </a:p>
      </dgm:t>
    </dgm:pt>
    <dgm:pt modelId="{3A20B07B-C7D8-43BF-8BE6-A424D0A0625B}" type="parTrans" cxnId="{0735F520-AA4A-4582-9118-51D7EEFE28E7}">
      <dgm:prSet/>
      <dgm:spPr/>
      <dgm:t>
        <a:bodyPr/>
        <a:lstStyle/>
        <a:p>
          <a:endParaRPr lang="en-IE"/>
        </a:p>
      </dgm:t>
    </dgm:pt>
    <dgm:pt modelId="{51915601-62A1-4969-84A9-227531CF9AEB}" type="sibTrans" cxnId="{0735F520-AA4A-4582-9118-51D7EEFE28E7}">
      <dgm:prSet/>
      <dgm:spPr/>
      <dgm:t>
        <a:bodyPr/>
        <a:lstStyle/>
        <a:p>
          <a:endParaRPr lang="en-IE"/>
        </a:p>
      </dgm:t>
    </dgm:pt>
    <dgm:pt modelId="{B6A8AF0A-7626-4BBD-AB29-26B0CAFFD068}">
      <dgm:prSet phldrT="[Text]"/>
      <dgm:spPr/>
      <dgm:t>
        <a:bodyPr/>
        <a:lstStyle/>
        <a:p>
          <a:r>
            <a:rPr lang="en-IE" dirty="0"/>
            <a:t>Education </a:t>
          </a:r>
        </a:p>
      </dgm:t>
    </dgm:pt>
    <dgm:pt modelId="{4288B53B-64DD-4586-BBC1-4D0269788F3E}" type="parTrans" cxnId="{71DFBE69-73FC-4141-BE29-A91AA7A0C02F}">
      <dgm:prSet/>
      <dgm:spPr/>
      <dgm:t>
        <a:bodyPr/>
        <a:lstStyle/>
        <a:p>
          <a:endParaRPr lang="en-IE"/>
        </a:p>
      </dgm:t>
    </dgm:pt>
    <dgm:pt modelId="{82C70DD2-8610-4F51-85BB-201876BB4CFF}" type="sibTrans" cxnId="{71DFBE69-73FC-4141-BE29-A91AA7A0C02F}">
      <dgm:prSet/>
      <dgm:spPr/>
      <dgm:t>
        <a:bodyPr/>
        <a:lstStyle/>
        <a:p>
          <a:endParaRPr lang="en-IE"/>
        </a:p>
      </dgm:t>
    </dgm:pt>
    <dgm:pt modelId="{EEB40D49-73AB-4722-BF85-49321EA6A2C0}" type="pres">
      <dgm:prSet presAssocID="{4F267FC0-8F0B-45C5-AF24-3DD92C2B6A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29529E-9721-4922-93EB-5C15F9875313}" type="pres">
      <dgm:prSet presAssocID="{83DA8387-C488-4C2C-832C-CB71AF226088}" presName="gear1" presStyleLbl="node1" presStyleIdx="0" presStyleCnt="3">
        <dgm:presLayoutVars>
          <dgm:chMax val="1"/>
          <dgm:bulletEnabled val="1"/>
        </dgm:presLayoutVars>
      </dgm:prSet>
      <dgm:spPr/>
    </dgm:pt>
    <dgm:pt modelId="{2D3EEE0A-23E0-4797-A0EC-3582A325D7BC}" type="pres">
      <dgm:prSet presAssocID="{83DA8387-C488-4C2C-832C-CB71AF226088}" presName="gear1srcNode" presStyleLbl="node1" presStyleIdx="0" presStyleCnt="3"/>
      <dgm:spPr/>
    </dgm:pt>
    <dgm:pt modelId="{06FE4880-9DEA-467C-96C6-2FCA705C2F23}" type="pres">
      <dgm:prSet presAssocID="{83DA8387-C488-4C2C-832C-CB71AF226088}" presName="gear1dstNode" presStyleLbl="node1" presStyleIdx="0" presStyleCnt="3"/>
      <dgm:spPr/>
    </dgm:pt>
    <dgm:pt modelId="{46152A4F-9417-45EC-98AF-E2A6D27FAAAD}" type="pres">
      <dgm:prSet presAssocID="{7008D156-CA84-4AAF-BBF9-8231797C9DEF}" presName="gear2" presStyleLbl="node1" presStyleIdx="1" presStyleCnt="3">
        <dgm:presLayoutVars>
          <dgm:chMax val="1"/>
          <dgm:bulletEnabled val="1"/>
        </dgm:presLayoutVars>
      </dgm:prSet>
      <dgm:spPr/>
    </dgm:pt>
    <dgm:pt modelId="{623AFA04-E23C-4646-9DE8-945F4EA99358}" type="pres">
      <dgm:prSet presAssocID="{7008D156-CA84-4AAF-BBF9-8231797C9DEF}" presName="gear2srcNode" presStyleLbl="node1" presStyleIdx="1" presStyleCnt="3"/>
      <dgm:spPr/>
    </dgm:pt>
    <dgm:pt modelId="{7CCF6129-DA45-498E-9303-E33772C8C122}" type="pres">
      <dgm:prSet presAssocID="{7008D156-CA84-4AAF-BBF9-8231797C9DEF}" presName="gear2dstNode" presStyleLbl="node1" presStyleIdx="1" presStyleCnt="3"/>
      <dgm:spPr/>
    </dgm:pt>
    <dgm:pt modelId="{53546D6B-8274-46B5-AC42-CA8B9816525E}" type="pres">
      <dgm:prSet presAssocID="{B6A8AF0A-7626-4BBD-AB29-26B0CAFFD068}" presName="gear3" presStyleLbl="node1" presStyleIdx="2" presStyleCnt="3"/>
      <dgm:spPr/>
    </dgm:pt>
    <dgm:pt modelId="{111D3DA2-E617-42A8-81BB-CCB17F871F3A}" type="pres">
      <dgm:prSet presAssocID="{B6A8AF0A-7626-4BBD-AB29-26B0CAFFD06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EE93478-405E-432C-A578-276F7D3926A2}" type="pres">
      <dgm:prSet presAssocID="{B6A8AF0A-7626-4BBD-AB29-26B0CAFFD068}" presName="gear3srcNode" presStyleLbl="node1" presStyleIdx="2" presStyleCnt="3"/>
      <dgm:spPr/>
    </dgm:pt>
    <dgm:pt modelId="{9A91FDCD-736C-4205-98C4-DD105BE655FA}" type="pres">
      <dgm:prSet presAssocID="{B6A8AF0A-7626-4BBD-AB29-26B0CAFFD068}" presName="gear3dstNode" presStyleLbl="node1" presStyleIdx="2" presStyleCnt="3"/>
      <dgm:spPr/>
    </dgm:pt>
    <dgm:pt modelId="{F4FF5522-41C5-472D-ACFA-8684AA4155EF}" type="pres">
      <dgm:prSet presAssocID="{E79EB111-53FB-47B7-84CE-D2160B7B9B94}" presName="connector1" presStyleLbl="sibTrans2D1" presStyleIdx="0" presStyleCnt="3"/>
      <dgm:spPr/>
    </dgm:pt>
    <dgm:pt modelId="{90C4FF52-DDC0-49E8-A6F1-9AEA9260CD0D}" type="pres">
      <dgm:prSet presAssocID="{51915601-62A1-4969-84A9-227531CF9AEB}" presName="connector2" presStyleLbl="sibTrans2D1" presStyleIdx="1" presStyleCnt="3"/>
      <dgm:spPr/>
    </dgm:pt>
    <dgm:pt modelId="{3D88E250-69B5-4E74-958A-63F0A97A5627}" type="pres">
      <dgm:prSet presAssocID="{82C70DD2-8610-4F51-85BB-201876BB4CFF}" presName="connector3" presStyleLbl="sibTrans2D1" presStyleIdx="2" presStyleCnt="3"/>
      <dgm:spPr/>
    </dgm:pt>
  </dgm:ptLst>
  <dgm:cxnLst>
    <dgm:cxn modelId="{20D6A10D-F481-4847-BD3E-DD7C2385903E}" type="presOf" srcId="{E79EB111-53FB-47B7-84CE-D2160B7B9B94}" destId="{F4FF5522-41C5-472D-ACFA-8684AA4155EF}" srcOrd="0" destOrd="0" presId="urn:microsoft.com/office/officeart/2005/8/layout/gear1"/>
    <dgm:cxn modelId="{0735F520-AA4A-4582-9118-51D7EEFE28E7}" srcId="{4F267FC0-8F0B-45C5-AF24-3DD92C2B6A11}" destId="{7008D156-CA84-4AAF-BBF9-8231797C9DEF}" srcOrd="1" destOrd="0" parTransId="{3A20B07B-C7D8-43BF-8BE6-A424D0A0625B}" sibTransId="{51915601-62A1-4969-84A9-227531CF9AEB}"/>
    <dgm:cxn modelId="{71DFBE69-73FC-4141-BE29-A91AA7A0C02F}" srcId="{4F267FC0-8F0B-45C5-AF24-3DD92C2B6A11}" destId="{B6A8AF0A-7626-4BBD-AB29-26B0CAFFD068}" srcOrd="2" destOrd="0" parTransId="{4288B53B-64DD-4586-BBC1-4D0269788F3E}" sibTransId="{82C70DD2-8610-4F51-85BB-201876BB4CFF}"/>
    <dgm:cxn modelId="{94106391-F9E4-409D-B992-5621F0A00E2E}" type="presOf" srcId="{7008D156-CA84-4AAF-BBF9-8231797C9DEF}" destId="{7CCF6129-DA45-498E-9303-E33772C8C122}" srcOrd="2" destOrd="0" presId="urn:microsoft.com/office/officeart/2005/8/layout/gear1"/>
    <dgm:cxn modelId="{46B257A1-7367-4D48-B5B2-D16025EAE26F}" type="presOf" srcId="{7008D156-CA84-4AAF-BBF9-8231797C9DEF}" destId="{46152A4F-9417-45EC-98AF-E2A6D27FAAAD}" srcOrd="0" destOrd="0" presId="urn:microsoft.com/office/officeart/2005/8/layout/gear1"/>
    <dgm:cxn modelId="{F90736B6-CB71-4353-915C-A16F2FDA292B}" type="presOf" srcId="{83DA8387-C488-4C2C-832C-CB71AF226088}" destId="{4B29529E-9721-4922-93EB-5C15F9875313}" srcOrd="0" destOrd="0" presId="urn:microsoft.com/office/officeart/2005/8/layout/gear1"/>
    <dgm:cxn modelId="{68367CB6-C54B-4896-ABA4-E28E673016CE}" type="presOf" srcId="{83DA8387-C488-4C2C-832C-CB71AF226088}" destId="{06FE4880-9DEA-467C-96C6-2FCA705C2F23}" srcOrd="2" destOrd="0" presId="urn:microsoft.com/office/officeart/2005/8/layout/gear1"/>
    <dgm:cxn modelId="{B3A432BD-4458-485E-8F31-3F17778D98E4}" type="presOf" srcId="{B6A8AF0A-7626-4BBD-AB29-26B0CAFFD068}" destId="{EEE93478-405E-432C-A578-276F7D3926A2}" srcOrd="2" destOrd="0" presId="urn:microsoft.com/office/officeart/2005/8/layout/gear1"/>
    <dgm:cxn modelId="{1F38E0C2-B909-4839-A869-78C1AFE9D85D}" type="presOf" srcId="{51915601-62A1-4969-84A9-227531CF9AEB}" destId="{90C4FF52-DDC0-49E8-A6F1-9AEA9260CD0D}" srcOrd="0" destOrd="0" presId="urn:microsoft.com/office/officeart/2005/8/layout/gear1"/>
    <dgm:cxn modelId="{67EC54C5-4287-422A-9C92-1FA6358D9227}" type="presOf" srcId="{83DA8387-C488-4C2C-832C-CB71AF226088}" destId="{2D3EEE0A-23E0-4797-A0EC-3582A325D7BC}" srcOrd="1" destOrd="0" presId="urn:microsoft.com/office/officeart/2005/8/layout/gear1"/>
    <dgm:cxn modelId="{9471FBC7-B638-42C0-A34C-DF6E8D00A832}" type="presOf" srcId="{4F267FC0-8F0B-45C5-AF24-3DD92C2B6A11}" destId="{EEB40D49-73AB-4722-BF85-49321EA6A2C0}" srcOrd="0" destOrd="0" presId="urn:microsoft.com/office/officeart/2005/8/layout/gear1"/>
    <dgm:cxn modelId="{CF8EB3CE-F027-4B00-AA88-9EE445DD1E2A}" type="presOf" srcId="{82C70DD2-8610-4F51-85BB-201876BB4CFF}" destId="{3D88E250-69B5-4E74-958A-63F0A97A5627}" srcOrd="0" destOrd="0" presId="urn:microsoft.com/office/officeart/2005/8/layout/gear1"/>
    <dgm:cxn modelId="{F6AAC6E0-79E5-416D-BB60-5D2C8948C3F0}" type="presOf" srcId="{B6A8AF0A-7626-4BBD-AB29-26B0CAFFD068}" destId="{53546D6B-8274-46B5-AC42-CA8B9816525E}" srcOrd="0" destOrd="0" presId="urn:microsoft.com/office/officeart/2005/8/layout/gear1"/>
    <dgm:cxn modelId="{346D95E7-9AFC-4104-9409-CE4ED8FC859F}" type="presOf" srcId="{B6A8AF0A-7626-4BBD-AB29-26B0CAFFD068}" destId="{9A91FDCD-736C-4205-98C4-DD105BE655FA}" srcOrd="3" destOrd="0" presId="urn:microsoft.com/office/officeart/2005/8/layout/gear1"/>
    <dgm:cxn modelId="{E33ABBE9-3613-4C72-917A-9E97F13B61FA}" type="presOf" srcId="{7008D156-CA84-4AAF-BBF9-8231797C9DEF}" destId="{623AFA04-E23C-4646-9DE8-945F4EA99358}" srcOrd="1" destOrd="0" presId="urn:microsoft.com/office/officeart/2005/8/layout/gear1"/>
    <dgm:cxn modelId="{56B91FF6-128D-44C7-BBDA-718ADB286030}" type="presOf" srcId="{B6A8AF0A-7626-4BBD-AB29-26B0CAFFD068}" destId="{111D3DA2-E617-42A8-81BB-CCB17F871F3A}" srcOrd="1" destOrd="0" presId="urn:microsoft.com/office/officeart/2005/8/layout/gear1"/>
    <dgm:cxn modelId="{545F16FE-B89A-4A97-B226-BC919C1B4445}" srcId="{4F267FC0-8F0B-45C5-AF24-3DD92C2B6A11}" destId="{83DA8387-C488-4C2C-832C-CB71AF226088}" srcOrd="0" destOrd="0" parTransId="{0477928E-D5E0-4F21-9273-0B34DC11F07E}" sibTransId="{E79EB111-53FB-47B7-84CE-D2160B7B9B94}"/>
    <dgm:cxn modelId="{FA64C613-49C7-4641-8013-2FD01192AAAA}" type="presParOf" srcId="{EEB40D49-73AB-4722-BF85-49321EA6A2C0}" destId="{4B29529E-9721-4922-93EB-5C15F9875313}" srcOrd="0" destOrd="0" presId="urn:microsoft.com/office/officeart/2005/8/layout/gear1"/>
    <dgm:cxn modelId="{82778741-5F9C-401B-A0D5-CAB94DA41B7E}" type="presParOf" srcId="{EEB40D49-73AB-4722-BF85-49321EA6A2C0}" destId="{2D3EEE0A-23E0-4797-A0EC-3582A325D7BC}" srcOrd="1" destOrd="0" presId="urn:microsoft.com/office/officeart/2005/8/layout/gear1"/>
    <dgm:cxn modelId="{A965CC79-8A1C-4D16-86E4-E36674632E75}" type="presParOf" srcId="{EEB40D49-73AB-4722-BF85-49321EA6A2C0}" destId="{06FE4880-9DEA-467C-96C6-2FCA705C2F23}" srcOrd="2" destOrd="0" presId="urn:microsoft.com/office/officeart/2005/8/layout/gear1"/>
    <dgm:cxn modelId="{C497F99C-2D30-457E-A371-A4F7B5CC3F00}" type="presParOf" srcId="{EEB40D49-73AB-4722-BF85-49321EA6A2C0}" destId="{46152A4F-9417-45EC-98AF-E2A6D27FAAAD}" srcOrd="3" destOrd="0" presId="urn:microsoft.com/office/officeart/2005/8/layout/gear1"/>
    <dgm:cxn modelId="{692A3BDA-5B1F-4927-A478-427CB3982085}" type="presParOf" srcId="{EEB40D49-73AB-4722-BF85-49321EA6A2C0}" destId="{623AFA04-E23C-4646-9DE8-945F4EA99358}" srcOrd="4" destOrd="0" presId="urn:microsoft.com/office/officeart/2005/8/layout/gear1"/>
    <dgm:cxn modelId="{BC68359F-4C69-42E6-9527-DB8F9E57244C}" type="presParOf" srcId="{EEB40D49-73AB-4722-BF85-49321EA6A2C0}" destId="{7CCF6129-DA45-498E-9303-E33772C8C122}" srcOrd="5" destOrd="0" presId="urn:microsoft.com/office/officeart/2005/8/layout/gear1"/>
    <dgm:cxn modelId="{4C0C9CF4-B90D-4744-B4EF-372458FDBE53}" type="presParOf" srcId="{EEB40D49-73AB-4722-BF85-49321EA6A2C0}" destId="{53546D6B-8274-46B5-AC42-CA8B9816525E}" srcOrd="6" destOrd="0" presId="urn:microsoft.com/office/officeart/2005/8/layout/gear1"/>
    <dgm:cxn modelId="{E6308E3B-4756-42F0-BE4D-5BB4260B6B5B}" type="presParOf" srcId="{EEB40D49-73AB-4722-BF85-49321EA6A2C0}" destId="{111D3DA2-E617-42A8-81BB-CCB17F871F3A}" srcOrd="7" destOrd="0" presId="urn:microsoft.com/office/officeart/2005/8/layout/gear1"/>
    <dgm:cxn modelId="{DD2ED4F7-BFE1-4AD6-8250-C1874BFF6B3D}" type="presParOf" srcId="{EEB40D49-73AB-4722-BF85-49321EA6A2C0}" destId="{EEE93478-405E-432C-A578-276F7D3926A2}" srcOrd="8" destOrd="0" presId="urn:microsoft.com/office/officeart/2005/8/layout/gear1"/>
    <dgm:cxn modelId="{9B7EB6C5-8CB3-492D-904B-A03D11D9EBFB}" type="presParOf" srcId="{EEB40D49-73AB-4722-BF85-49321EA6A2C0}" destId="{9A91FDCD-736C-4205-98C4-DD105BE655FA}" srcOrd="9" destOrd="0" presId="urn:microsoft.com/office/officeart/2005/8/layout/gear1"/>
    <dgm:cxn modelId="{8D1DCC4E-D22F-48A2-BB41-185C4ADA6F6F}" type="presParOf" srcId="{EEB40D49-73AB-4722-BF85-49321EA6A2C0}" destId="{F4FF5522-41C5-472D-ACFA-8684AA4155EF}" srcOrd="10" destOrd="0" presId="urn:microsoft.com/office/officeart/2005/8/layout/gear1"/>
    <dgm:cxn modelId="{DBD43166-7F3F-4718-A8D9-0F4FD776BCD4}" type="presParOf" srcId="{EEB40D49-73AB-4722-BF85-49321EA6A2C0}" destId="{90C4FF52-DDC0-49E8-A6F1-9AEA9260CD0D}" srcOrd="11" destOrd="0" presId="urn:microsoft.com/office/officeart/2005/8/layout/gear1"/>
    <dgm:cxn modelId="{7CC2E8CD-29FD-4E46-BFEB-59D1A13DC882}" type="presParOf" srcId="{EEB40D49-73AB-4722-BF85-49321EA6A2C0}" destId="{3D88E250-69B5-4E74-958A-63F0A97A56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9529E-9721-4922-93EB-5C15F9875313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Unemployment Crisis and Low Job Quality</a:t>
          </a:r>
        </a:p>
      </dsp:txBody>
      <dsp:txXfrm>
        <a:off x="3294175" y="2352385"/>
        <a:ext cx="1336450" cy="1148939"/>
      </dsp:txXfrm>
    </dsp:sp>
    <dsp:sp modelId="{46152A4F-9417-45EC-98AF-E2A6D27FAAAD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IDA</a:t>
          </a:r>
        </a:p>
      </dsp:txBody>
      <dsp:txXfrm>
        <a:off x="1953570" y="1712203"/>
        <a:ext cx="807100" cy="802154"/>
      </dsp:txXfrm>
    </dsp:sp>
    <dsp:sp modelId="{53546D6B-8274-46B5-AC42-CA8B9816525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Education </a:t>
          </a:r>
        </a:p>
      </dsp:txBody>
      <dsp:txXfrm rot="-20700000">
        <a:off x="2804160" y="528320"/>
        <a:ext cx="894080" cy="894080"/>
      </dsp:txXfrm>
    </dsp:sp>
    <dsp:sp modelId="{F4FF5522-41C5-472D-ACFA-8684AA4155EF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FF52-DDC0-49E8-A6F1-9AEA9260CD0D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8E250-69B5-4E74-958A-63F0A97A5627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8F41-0ECF-49F2-A686-98751466826F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5546-A76E-4735-87A0-48AD932E7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81123-3C96-41EF-A1F9-603350B2B563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68ACE-F197-4459-A744-B87A2B5491E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61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the invite- appreciate the engagement. 3</a:t>
            </a:r>
            <a:r>
              <a:rPr lang="en-US" baseline="30000" dirty="0"/>
              <a:t>rd</a:t>
            </a:r>
            <a:r>
              <a:rPr lang="en-US" dirty="0"/>
              <a:t> time presenting to Waterford Council, also presented to KK and WX- important forum for our work. </a:t>
            </a:r>
          </a:p>
          <a:p>
            <a:r>
              <a:rPr lang="en-US" dirty="0"/>
              <a:t>Sat out last year- 3 drafts, data all over the place. </a:t>
            </a:r>
          </a:p>
          <a:p>
            <a:r>
              <a:rPr lang="en-US" dirty="0"/>
              <a:t>Independent of WIT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Wide circulation amongst Irish economics community, politics, broad community &amp; business/industry stakeholders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12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COVID &amp; Brexit impacts washing through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95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GDP -70% national avg  (WD 91%)</a:t>
            </a:r>
          </a:p>
          <a:p>
            <a:r>
              <a:rPr lang="en-US" dirty="0"/>
              <a:t>IDA 56% of national avg of jobs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72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graphs SE v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employment thousands: Growth in last three years flat and a long way behind state growth rate (1.5 v 4.4%)</a:t>
            </a:r>
          </a:p>
          <a:p>
            <a:pPr marL="285750" indent="-285750">
              <a:buFontTx/>
              <a:buChar char="-"/>
            </a:pPr>
            <a:r>
              <a:rPr lang="en-US" dirty="0"/>
              <a:t>Unemployment rate: 2021 Q2 </a:t>
            </a:r>
            <a:r>
              <a:rPr lang="en-US" b="1" dirty="0"/>
              <a:t>– 8.8% </a:t>
            </a:r>
            <a:r>
              <a:rPr lang="en-US" dirty="0"/>
              <a:t>v State </a:t>
            </a:r>
            <a:r>
              <a:rPr lang="en-US" b="1" dirty="0"/>
              <a:t>7.3% </a:t>
            </a:r>
            <a:r>
              <a:rPr lang="en-US" b="0" dirty="0"/>
              <a:t>(gap persistently above 1% target).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Participation rate: 2021 Q2 </a:t>
            </a:r>
            <a:r>
              <a:rPr lang="en-US" b="1" dirty="0"/>
              <a:t>– 59.9% </a:t>
            </a:r>
            <a:r>
              <a:rPr lang="en-US" dirty="0"/>
              <a:t>v State </a:t>
            </a:r>
            <a:r>
              <a:rPr lang="en-US" b="1" dirty="0"/>
              <a:t>63.1%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Income tax returns: </a:t>
            </a:r>
            <a:r>
              <a:rPr lang="en-US" b="1" dirty="0"/>
              <a:t>51.2% </a:t>
            </a:r>
            <a:r>
              <a:rPr lang="en-US" dirty="0"/>
              <a:t>of national average</a:t>
            </a:r>
          </a:p>
          <a:p>
            <a:r>
              <a:rPr lang="en-US" b="1" dirty="0"/>
              <a:t>Story</a:t>
            </a:r>
          </a:p>
          <a:p>
            <a:pPr marL="285750" indent="-285750">
              <a:buFontTx/>
              <a:buChar char="-"/>
            </a:pPr>
            <a:r>
              <a:rPr lang="en-US" dirty="0"/>
              <a:t>Employment broadly stagnant over the past few years- 180-195k… now at high mark, would be nice to see it break thru 200k</a:t>
            </a:r>
          </a:p>
          <a:p>
            <a:pPr marL="285750" indent="-285750">
              <a:buFontTx/>
              <a:buChar char="-"/>
            </a:pPr>
            <a:r>
              <a:rPr lang="en-US" dirty="0"/>
              <a:t>Unemployment rate structural gap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Participation rate structural gap</a:t>
            </a:r>
          </a:p>
          <a:p>
            <a:pPr marL="285750" indent="-285750">
              <a:buFontTx/>
              <a:buChar char="-"/>
            </a:pPr>
            <a:r>
              <a:rPr lang="en-US" dirty="0"/>
              <a:t>Job quality poor…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So unstressed LM, lots of capacity, big structural gap with rest of country</a:t>
            </a:r>
            <a:endParaRPr lang="en-IE" dirty="0"/>
          </a:p>
          <a:p>
            <a:pPr marL="285750" indent="-2857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8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National IDA job growth of </a:t>
            </a:r>
            <a:r>
              <a:rPr lang="en-IE" b="1" dirty="0"/>
              <a:t>6% </a:t>
            </a:r>
            <a:r>
              <a:rPr lang="en-IE" dirty="0"/>
              <a:t>versus only </a:t>
            </a:r>
            <a:r>
              <a:rPr lang="en-IE" b="1" dirty="0"/>
              <a:t>1.6% </a:t>
            </a:r>
            <a:r>
              <a:rPr lang="en-IE" dirty="0"/>
              <a:t>in SE – gap widening.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Region with 8.9% of population has</a:t>
            </a:r>
            <a:r>
              <a:rPr lang="en-IE" b="1" dirty="0"/>
              <a:t> 5% (4.5%) </a:t>
            </a:r>
            <a:r>
              <a:rPr lang="en-IE" dirty="0"/>
              <a:t>of IDA-supported jobs (companies).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Deficit has more than doubled over the last decade -&gt; </a:t>
            </a:r>
            <a:r>
              <a:rPr lang="en-IE" b="1" dirty="0"/>
              <a:t>€632m </a:t>
            </a:r>
            <a:r>
              <a:rPr lang="en-IE" dirty="0"/>
              <a:t>of direct payroll lost.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Visits continue to fall short – </a:t>
            </a:r>
            <a:r>
              <a:rPr lang="en-IE" b="1" dirty="0"/>
              <a:t>195</a:t>
            </a:r>
            <a:r>
              <a:rPr lang="en-IE" dirty="0"/>
              <a:t> missing between 2003 and 2019.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b="1" dirty="0"/>
              <a:t>Enterprise Ireland </a:t>
            </a:r>
            <a:r>
              <a:rPr lang="en-IE" dirty="0"/>
              <a:t>is keeping pace and delivering for the region.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Unemployment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8.8% Nationally 7.3% (CSO, Q2-21)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8.9% Nationally 7.1% (CSO, Q1-21)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Low Job Quality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(CSO,2014)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tax 51% of National Avg.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Deprivation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Rising poverty levels (at risk, deprivation, consistent measures)</a:t>
            </a:r>
            <a:b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(CSO,2014).</a:t>
            </a:r>
          </a:p>
          <a:p>
            <a:pPr>
              <a:spcBef>
                <a:spcPts val="0"/>
              </a:spcBef>
              <a:buNone/>
            </a:pPr>
            <a:endParaRPr lang="en-I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Ireland, 11 basic items are used to construct the deprivation index: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two pairs of strong shoes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warm waterproof overcoat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new (not second-hand) clothes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meal with meat, chicken or fish (vegetarian equivalent) every second day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roast joint or its equivalent once a week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Without heating at some stage in the last year through lack of money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keep the home adequately warm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buy presents for family or friends at least once a year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replace any worn out furniture Unable to afford to have family or  friends for a drink or meal once a month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morning, afternoon or evening out in the last fortnight for entertainment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99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Unemployment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8.0% Nationally 6.9% (CSO, Q3-17)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8.6% Nationally 6.9% (CSO, Q2-17)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Low Job Quality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(CSO,2014)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tax 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Deprivation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Rising poverty levels (at risk, deprivation, consistent measures)</a:t>
            </a:r>
            <a:b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(CSO,2014).</a:t>
            </a:r>
          </a:p>
          <a:p>
            <a:pPr>
              <a:spcBef>
                <a:spcPts val="0"/>
              </a:spcBef>
              <a:buNone/>
            </a:pPr>
            <a:endParaRPr lang="en-I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Ireland, 11 basic items are used to construct the deprivation index: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two pairs of strong shoes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warm waterproof overcoat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new (not second-hand) clothes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meal with meat, chicken or fish (vegetarian equivalent) every second day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roast joint or its equivalent once a week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Without heating at some stage in the last year through lack of money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keep the home adequately warm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buy presents for family or friends at least once a year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replace any worn out furniture Unable to afford to have family or  friends for a drink or meal once a month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morning, afternoon or evening out in the last fortnight for entertainment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973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Unemployment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8.0% Nationally 6.9% (CSO, Q3-17)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8.6% Nationally 6.9% (CSO, Q2-17)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Low Job Quality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(CSO,2014)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tax 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Deprivation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Rising poverty levels (at risk, deprivation, consistent measures)</a:t>
            </a:r>
            <a:b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(CSO,2014).</a:t>
            </a:r>
          </a:p>
          <a:p>
            <a:pPr>
              <a:spcBef>
                <a:spcPts val="0"/>
              </a:spcBef>
              <a:buNone/>
            </a:pPr>
            <a:endParaRPr lang="en-I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Ireland, 11 basic items are used to construct the deprivation index: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two pairs of strong shoes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warm waterproof overcoat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new (not second-hand) clothes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meal with meat, chicken or fish (vegetarian equivalent) every second day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roast joint or its equivalent once a week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Without heating at some stage in the last year through lack of money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keep the home adequately warm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buy presents for family or friends at least once a year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replace any worn out furniture Unable to afford to have family or  friends for a drink or meal once a month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morning, afternoon or evening out in the last fortnight for entertainment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522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Unemployment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8.0% Nationally 6.9% (CSO, Q3-17)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8.6% Nationally 6.9% (CSO, Q2-17)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Low Job Quality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(CSO,2014)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Income tax </a:t>
            </a:r>
          </a:p>
          <a:p>
            <a:pPr>
              <a:spcBef>
                <a:spcPts val="0"/>
              </a:spcBef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dirty="0"/>
              <a:t>High Deprivation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Disposable income 93.5% of National Avg.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value added 67% of National Avg.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Rising poverty levels (at risk, deprivation, consistent measures)</a:t>
            </a:r>
            <a:b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(CSO,2014).</a:t>
            </a:r>
          </a:p>
          <a:p>
            <a:pPr>
              <a:spcBef>
                <a:spcPts val="0"/>
              </a:spcBef>
              <a:buNone/>
            </a:pPr>
            <a:endParaRPr lang="en-I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Ireland, 11 basic items are used to construct the deprivation index: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two pairs of strong shoes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warm waterproof overcoat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new (not second-hand) clothes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meal with meat, chicken or fish (vegetarian equivalent) every second day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roast joint or its equivalent once a week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Without heating at some stage in the last year through lack of money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keep the home adequately warm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buy presents for family or friends at least once a year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to replace any worn out furniture Unable to afford to have family or  friends for a drink or meal once a month </a:t>
            </a:r>
          </a:p>
          <a:p>
            <a:r>
              <a:rPr lang="en-I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Unable to afford a morning, afternoon or evening out in the last fortnight for entertainment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048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Lack of IDA activity  (not beating up on IDA regional office, National policy direction) </a:t>
            </a:r>
            <a:r>
              <a:rPr lang="en-IE" sz="1200" b="1" dirty="0"/>
              <a:t>6,312 started this</a:t>
            </a:r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Lack of Higher Education Capacity   </a:t>
            </a:r>
            <a:r>
              <a:rPr lang="en-IE" sz="1200" b="1" dirty="0"/>
              <a:t>7,260, now </a:t>
            </a:r>
            <a:r>
              <a:rPr lang="en-IE" dirty="0"/>
              <a:t>8,686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Stagnation maybe lifting in GDP growth… but the economy is not thriving like the rest of Ireland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8ACE-F197-4459-A744-B87A2B5491E5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46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504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870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6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466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491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816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089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6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8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81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A696-4E61-4FCC-8FDD-E6215F1520F6}" type="datetimeFigureOut">
              <a:rPr lang="en-IE" smtClean="0"/>
              <a:pPr/>
              <a:t>23/11/2021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5E4F-2C58-4CB2-90A8-5087F38DD45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579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griffin@wit.ie" TargetMode="External"/><Relationship Id="rId2" Type="http://schemas.openxmlformats.org/officeDocument/2006/relationships/hyperlink" Target="mailto:jcasey@wit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keeffe@wit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B1FE8-88CC-4DA7-942A-CCB3B1A1E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2" y="381000"/>
            <a:ext cx="870457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1143000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0070C0"/>
                </a:solidFill>
              </a:rPr>
              <a:t>Why is the SE not thriving?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5585795"/>
              </p:ext>
            </p:extLst>
          </p:nvPr>
        </p:nvGraphicFramePr>
        <p:xfrm>
          <a:off x="12954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590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print"/>
          <a:srcRect l="34239" t="15942" r="35598" b="13043"/>
          <a:stretch>
            <a:fillRect/>
          </a:stretch>
        </p:blipFill>
        <p:spPr bwMode="auto">
          <a:xfrm>
            <a:off x="76200" y="152400"/>
            <a:ext cx="1143000" cy="151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200400"/>
            <a:ext cx="1905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IE" sz="2400" b="1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6,312</a:t>
            </a:r>
            <a:br>
              <a:rPr lang="en-IE" sz="2400" b="1" dirty="0"/>
            </a:br>
            <a:r>
              <a:rPr lang="en-IE" sz="2400" b="1" dirty="0"/>
              <a:t>9,576</a:t>
            </a:r>
            <a:r>
              <a:rPr lang="en-IE" dirty="0"/>
              <a:t> Missing IDA-Supported Jobs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1575137"/>
            <a:ext cx="1905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IE" sz="2400" b="1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7,260</a:t>
            </a:r>
            <a:br>
              <a:rPr lang="en-IE" sz="2400" b="1" dirty="0"/>
            </a:br>
            <a:r>
              <a:rPr lang="en-IE" sz="2400" b="1" dirty="0"/>
              <a:t>8,686</a:t>
            </a:r>
            <a:r>
              <a:rPr lang="en-IE" dirty="0"/>
              <a:t> Missing Higher Education Places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9787" y="5410200"/>
            <a:ext cx="1905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IE" sz="2400" b="1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13</a:t>
            </a:r>
            <a:r>
              <a:rPr lang="en-IE" sz="2400" b="1" dirty="0"/>
              <a:t> 18</a:t>
            </a:r>
            <a:r>
              <a:rPr lang="en-IE" sz="2400" dirty="0"/>
              <a:t> </a:t>
            </a:r>
            <a:r>
              <a:rPr lang="en-IE" dirty="0"/>
              <a:t>Years of Stagnation</a:t>
            </a:r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1A2C8-539C-4A62-ABD5-2C5B0DC09ADD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899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8532"/>
            <a:ext cx="8153400" cy="464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3000" dirty="0"/>
              <a:t>Gap between region &amp; state continues to widen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3000" dirty="0"/>
              <a:t>All significant measures to address this are in difficulty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3000" dirty="0"/>
              <a:t>Private capital refuses to go where Govt. will not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3000" dirty="0"/>
              <a:t>Perhaps revert to S/M project approach as L/XL approach has no national traction</a:t>
            </a:r>
          </a:p>
          <a:p>
            <a:pPr marL="0" indent="0">
              <a:buNone/>
            </a:pPr>
            <a:endParaRPr lang="en-IE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2557"/>
            <a:ext cx="2382558" cy="1371601"/>
          </a:xfrm>
          <a:prstGeom prst="rect">
            <a:avLst/>
          </a:prstGeom>
        </p:spPr>
      </p:pic>
      <p:pic>
        <p:nvPicPr>
          <p:cNvPr id="6" name="Picture 2" descr="Image result for gap wid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228600"/>
            <a:ext cx="2466975" cy="184785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786471-B9BA-4576-8F4D-B5B2F4B9B40C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sz="3600" b="1" dirty="0"/>
              <a:t>Prepared by:</a:t>
            </a:r>
            <a:endParaRPr lang="en-IE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/>
              <a:t>John Casey, Lecturer in Accounting, Dept. of Accountancy and Economics, WIT </a:t>
            </a:r>
            <a:br>
              <a:rPr lang="en-IE" sz="2800" dirty="0"/>
            </a:br>
            <a:r>
              <a:rPr lang="en-IE" sz="2800" dirty="0"/>
              <a:t> T. 353(0)51 302425 | E. </a:t>
            </a:r>
            <a:r>
              <a:rPr lang="en-IE" sz="2800" u="sng" dirty="0">
                <a:hlinkClick r:id="rId2"/>
              </a:rPr>
              <a:t>jcasey@wit.ie</a:t>
            </a:r>
            <a:endParaRPr lang="en-IE" sz="2800" u="sng" dirty="0"/>
          </a:p>
          <a:p>
            <a:pPr marL="0" indent="0">
              <a:buNone/>
            </a:pPr>
            <a:endParaRPr lang="en-I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/>
              <a:t>Dr Ray Griffin, Lecturer in Strategy, Dept. of Management and Organisation, WIT </a:t>
            </a:r>
            <a:br>
              <a:rPr lang="en-IE" sz="2800" dirty="0"/>
            </a:br>
            <a:r>
              <a:rPr lang="en-IE" sz="2800" dirty="0"/>
              <a:t> T. 353(0)51 302465 | E. </a:t>
            </a:r>
            <a:r>
              <a:rPr lang="en-IE" sz="2800" u="sng" dirty="0">
                <a:hlinkClick r:id="rId3"/>
              </a:rPr>
              <a:t>rgriffin@wit.ie</a:t>
            </a:r>
            <a:r>
              <a:rPr lang="en-US" sz="2800" dirty="0"/>
              <a:t> </a:t>
            </a: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2800" dirty="0"/>
              <a:t>Dr Cormac O’Keeffe, Lecturer in Finance, Dept. of Accountancy and Economics, WIT </a:t>
            </a:r>
            <a:br>
              <a:rPr lang="en-IE" sz="2800" dirty="0"/>
            </a:br>
            <a:r>
              <a:rPr lang="en-IE" sz="2800" dirty="0"/>
              <a:t> T. 353(0)51 845607 | E. </a:t>
            </a:r>
            <a:r>
              <a:rPr lang="en-IE" sz="2800" u="sng" dirty="0">
                <a:hlinkClick r:id="rId4"/>
              </a:rPr>
              <a:t>cokeeffe@wit.ie</a:t>
            </a:r>
            <a:endParaRPr lang="en-IE" sz="2800" u="sng" dirty="0"/>
          </a:p>
          <a:p>
            <a:pPr marL="0" indent="0">
              <a:buNone/>
            </a:pPr>
            <a:endParaRPr lang="en-IE" sz="2800" dirty="0"/>
          </a:p>
          <a:p>
            <a:pPr>
              <a:buNone/>
            </a:pPr>
            <a:endParaRPr lang="en-IE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43" y="1515073"/>
            <a:ext cx="4018857" cy="4509708"/>
          </a:xfrm>
        </p:spPr>
        <p:txBody>
          <a:bodyPr>
            <a:normAutofit/>
          </a:bodyPr>
          <a:lstStyle/>
          <a:p>
            <a:r>
              <a:rPr lang="en-GB" sz="2400" dirty="0"/>
              <a:t>5</a:t>
            </a:r>
            <a:r>
              <a:rPr lang="en-GB" sz="2400" baseline="30000" dirty="0"/>
              <a:t>th </a:t>
            </a:r>
            <a:r>
              <a:rPr lang="en-GB" sz="2400" dirty="0"/>
              <a:t>ed. (since </a:t>
            </a:r>
            <a:r>
              <a:rPr lang="en-US" sz="2400" dirty="0"/>
              <a:t>2016)</a:t>
            </a:r>
            <a:endParaRPr lang="en-IE" sz="2400" dirty="0"/>
          </a:p>
          <a:p>
            <a:r>
              <a:rPr lang="en-IE" sz="2400" dirty="0"/>
              <a:t>Independent academics</a:t>
            </a:r>
          </a:p>
          <a:p>
            <a:r>
              <a:rPr lang="en-IE" sz="2400" dirty="0"/>
              <a:t>Highest academic standards</a:t>
            </a:r>
          </a:p>
          <a:p>
            <a:r>
              <a:rPr lang="en-IE" sz="2400" dirty="0"/>
              <a:t>Wide impact</a:t>
            </a:r>
          </a:p>
          <a:p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endParaRPr lang="en-IE" sz="2400" dirty="0"/>
          </a:p>
          <a:p>
            <a:pPr marL="0" indent="0">
              <a:buNone/>
            </a:pPr>
            <a:r>
              <a:rPr lang="en-GB" sz="1800" dirty="0"/>
              <a:t>All opinions expressed are those of the authors and do not represent those of WIT</a:t>
            </a:r>
            <a:endParaRPr lang="en-IE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0270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/>
              <a:t>Prepared by:</a:t>
            </a:r>
          </a:p>
          <a:p>
            <a:r>
              <a:rPr lang="en-IE" sz="1200" dirty="0"/>
              <a:t>Dr Cormac O’Keeffe, Lecturer in Finance</a:t>
            </a:r>
          </a:p>
          <a:p>
            <a:r>
              <a:rPr lang="en-IE" sz="1200" dirty="0"/>
              <a:t>Dr Ray Griffin, Lecturer in Strategy</a:t>
            </a:r>
            <a:endParaRPr lang="en-IE" sz="1200" u="sng" dirty="0"/>
          </a:p>
          <a:p>
            <a:r>
              <a:rPr lang="en-IE" sz="1200" dirty="0"/>
              <a:t>John Casey, Lecturer in Accounting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1E45-98F4-4B15-8046-E146E550E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889"/>
          <a:stretch/>
        </p:blipFill>
        <p:spPr>
          <a:xfrm>
            <a:off x="4226169" y="1177289"/>
            <a:ext cx="4650228" cy="487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065BAB-D1E8-4446-9B06-36D04F58E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8431641-1ACB-4CFE-AC0F-C368E1995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A12EB4-2BC2-4607-84E9-46F37302AE53}"/>
              </a:ext>
            </a:extLst>
          </p:cNvPr>
          <p:cNvSpPr txBox="1"/>
          <p:nvPr/>
        </p:nvSpPr>
        <p:spPr>
          <a:xfrm>
            <a:off x="7467600" y="228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694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693694" cy="71596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1534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Economic update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SE returns to growth on back of dramatic national growth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Relative gap persists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Labour market update</a:t>
            </a: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Lower participation/higher unemployment/low job quality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IDA regional strategy has failed, massive deficit, IDA now acknowledging this to Govt.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Ireland2040 observations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National spending of €10bn indicative of ~€200m in SE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No significant projects in active development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Education capacity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No evidence of commitment to resolving HE capacity issue, brain drain persists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An unfunded TU not a solution, significant operational risks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Health observations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Model 4 deficit, awaiting hospital grouping redesignation with trepidation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Final comments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Place large projects on care &amp; maintenance footing and return to micro-projects until more favourable national situation. </a:t>
            </a:r>
          </a:p>
          <a:p>
            <a:pPr marL="57150" indent="0">
              <a:spcBef>
                <a:spcPts val="0"/>
              </a:spcBef>
              <a:buNone/>
            </a:pPr>
            <a:endParaRPr lang="en-IE" sz="2800" dirty="0"/>
          </a:p>
          <a:p>
            <a:pPr>
              <a:buNone/>
            </a:pPr>
            <a:endParaRPr lang="en-I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9D649-5372-4BE5-8452-66A547AD1AB2}"/>
              </a:ext>
            </a:extLst>
          </p:cNvPr>
          <p:cNvSpPr txBox="1"/>
          <p:nvPr/>
        </p:nvSpPr>
        <p:spPr>
          <a:xfrm>
            <a:off x="8323385" y="6367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693694" cy="715962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0070C0"/>
                </a:solidFill>
              </a:rPr>
              <a:t>Region at a glance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EA16D-2FB2-4674-AB65-1BB52F13F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8591"/>
            <a:ext cx="9144000" cy="4260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39100-6847-4DFE-B7BF-162C780501DB}"/>
              </a:ext>
            </a:extLst>
          </p:cNvPr>
          <p:cNvSpPr txBox="1"/>
          <p:nvPr/>
        </p:nvSpPr>
        <p:spPr>
          <a:xfrm>
            <a:off x="8323385" y="6367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684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815" y="237519"/>
            <a:ext cx="3693694" cy="462306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Labour Market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732F7-501E-4CAF-9F2C-D401FABD1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58" y="3945142"/>
            <a:ext cx="4419599" cy="2760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99B161-5AAA-4532-81A1-251A8BB5CE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110"/>
          <a:stretch/>
        </p:blipFill>
        <p:spPr>
          <a:xfrm>
            <a:off x="5114924" y="1214986"/>
            <a:ext cx="3684169" cy="2531858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33D1522-F88C-41AF-8DAC-0B34B9E5E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81204"/>
              </p:ext>
            </p:extLst>
          </p:nvPr>
        </p:nvGraphicFramePr>
        <p:xfrm>
          <a:off x="344907" y="1190923"/>
          <a:ext cx="441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53442594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193760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/>
                        <a:t>In Employment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E" dirty="0"/>
                        <a:t>In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1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South-East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193,300 (↑10.2% Y-o-Y)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3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2,349,100 (↑9.9% Y-o-Y)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741326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6122776"/>
              </p:ext>
            </p:extLst>
          </p:nvPr>
        </p:nvGraphicFramePr>
        <p:xfrm>
          <a:off x="200526" y="3839470"/>
          <a:ext cx="4447674" cy="286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A51D0C-5028-4834-AB75-40825B74F158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CO’K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362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693694" cy="462306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IDA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85C1B-B27D-48BE-9BF0-91E30640F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0" y="1093483"/>
            <a:ext cx="5058103" cy="2443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FEA17-662D-4FE8-9CC4-C2566181E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93231"/>
            <a:ext cx="4191000" cy="2964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A76B38-A8E2-4D7F-9654-5B58E61BB1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0"/>
          <a:stretch/>
        </p:blipFill>
        <p:spPr>
          <a:xfrm>
            <a:off x="5542645" y="1676400"/>
            <a:ext cx="3256449" cy="3840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4BF14-7A2C-4AD3-B793-B3E31B389AD7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CO’K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3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Ireland2040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209" y="857494"/>
            <a:ext cx="3581400" cy="643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Ireland 2040</a:t>
            </a:r>
          </a:p>
          <a:p>
            <a:r>
              <a:rPr lang="en-GB" sz="2400" dirty="0"/>
              <a:t>Balanced regional development </a:t>
            </a:r>
          </a:p>
          <a:p>
            <a:r>
              <a:rPr lang="en-GB" sz="2400" dirty="0"/>
              <a:t>‘Regional’ is mentioned 230 times in the National Development Plan 2021-2030</a:t>
            </a:r>
          </a:p>
          <a:p>
            <a:r>
              <a:rPr lang="en-GB" sz="2400" dirty="0"/>
              <a:t>Dublin appears to be receiving a disproportionate share; inconsistent with economic policy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42B30-43B7-4249-A539-1033781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771515"/>
            <a:ext cx="4419600" cy="2676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DD518-ED5B-4B7E-A9EB-C6AE7BD71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70" y="3480398"/>
            <a:ext cx="4390959" cy="3377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A23C91-CBAC-4B4D-B2C5-48E8AA6412F6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327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1988"/>
            <a:ext cx="4343400" cy="77551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8288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Many students leave the region for HE (Do they return? What is the economic cost?)</a:t>
            </a:r>
          </a:p>
          <a:p>
            <a:r>
              <a:rPr lang="en-GB" dirty="0"/>
              <a:t>The traditional university sector is funded to a much greater extent.</a:t>
            </a:r>
          </a:p>
          <a:p>
            <a:pPr lvl="1"/>
            <a:r>
              <a:rPr lang="en-GB" dirty="0"/>
              <a:t>This puts the SE IoT’s at a permanent disadvantage</a:t>
            </a:r>
          </a:p>
          <a:p>
            <a:pPr lvl="1"/>
            <a:r>
              <a:rPr lang="en-GB" dirty="0"/>
              <a:t>Funding model for TU’s is unresolved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61EB9-6EFA-4AAF-84B8-FD5FF678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72" y="1078707"/>
            <a:ext cx="4616762" cy="3950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D6510-6B47-4C84-8693-488EE517D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559" y="1229916"/>
            <a:ext cx="3541376" cy="3648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93955-A173-4D77-8343-61306A3523F4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350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693694" cy="462306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89F99-E5DB-48ED-8A73-36702F632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 b="63158"/>
          <a:stretch/>
        </p:blipFill>
        <p:spPr>
          <a:xfrm>
            <a:off x="2209800" y="152400"/>
            <a:ext cx="2438400" cy="584544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3C987F8-472E-4BBD-86F5-88EB5A24E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51988"/>
            <a:ext cx="1959430" cy="587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3344D-620E-40AE-8261-A237B7B19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70" y="1143000"/>
            <a:ext cx="7636330" cy="5444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2594C-971B-47ED-A170-DDF79BEAE3A4}"/>
              </a:ext>
            </a:extLst>
          </p:cNvPr>
          <p:cNvSpPr txBox="1"/>
          <p:nvPr/>
        </p:nvSpPr>
        <p:spPr>
          <a:xfrm>
            <a:off x="8305800" y="47172"/>
            <a:ext cx="7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459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BD6618A6_8F7C_4D2B_B088_FFE55FCD54C2&quot;,&quot;SourceFullName&quot;:&quot;https://wit-my.sharepoint.com/personal/cokeeffe_wit_ie/Documents/South East Economic Report/South East Economic Report 2021.xlsb.xlsx&quot;,&quot;LastUpdate&quot;:&quot;2021-11-23 9:19 AM&quot;,&quot;UpdatedBy&quot;:&quot;cokee&quot;,&quot;IsLinked&quot;:false,&quot;IsBrokenLink&quot;:false,&quot;Type&quot;: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A60FFF3B3F34780BD68C24F83AB0B" ma:contentTypeVersion="14" ma:contentTypeDescription="Create a new document." ma:contentTypeScope="" ma:versionID="a6e144e81244630f58dd88a01d7de659">
  <xsd:schema xmlns:xsd="http://www.w3.org/2001/XMLSchema" xmlns:xs="http://www.w3.org/2001/XMLSchema" xmlns:p="http://schemas.microsoft.com/office/2006/metadata/properties" xmlns:ns3="024d1a66-7ff5-40b0-a112-248191a55fa0" xmlns:ns4="618f9271-aa48-4ff0-a14b-05077ae2416f" targetNamespace="http://schemas.microsoft.com/office/2006/metadata/properties" ma:root="true" ma:fieldsID="7d72257a1fabe02693c6d9bf044b9517" ns3:_="" ns4:_="">
    <xsd:import namespace="024d1a66-7ff5-40b0-a112-248191a55fa0"/>
    <xsd:import namespace="618f9271-aa48-4ff0-a14b-05077ae241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d1a66-7ff5-40b0-a112-248191a55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f9271-aa48-4ff0-a14b-05077ae24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3272F9-4463-4376-AEAD-DBEC0B8A6A25}">
  <ds:schemaRefs>
    <ds:schemaRef ds:uri="http://purl.org/dc/elements/1.1/"/>
    <ds:schemaRef ds:uri="http://schemas.microsoft.com/office/2006/metadata/properties"/>
    <ds:schemaRef ds:uri="618f9271-aa48-4ff0-a14b-05077ae2416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24d1a66-7ff5-40b0-a112-248191a55f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71CB45-B6E0-4365-BA80-16D12E55F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d1a66-7ff5-40b0-a112-248191a55fa0"/>
    <ds:schemaRef ds:uri="618f9271-aa48-4ff0-a14b-05077ae24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272542-04C1-47C4-893E-ACCCF9085C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On-screen Show (4:3)</PresentationFormat>
  <Paragraphs>223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Today’s agenda</vt:lpstr>
      <vt:lpstr>Region at a glance</vt:lpstr>
      <vt:lpstr>Labour Market</vt:lpstr>
      <vt:lpstr>IDA</vt:lpstr>
      <vt:lpstr>Ireland2040</vt:lpstr>
      <vt:lpstr>Education</vt:lpstr>
      <vt:lpstr>Health</vt:lpstr>
      <vt:lpstr>Why is the SE not thriving?</vt:lpstr>
      <vt:lpstr>Reflections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Cormac</dc:creator>
  <cp:lastModifiedBy>Cormac O’Keeffe</cp:lastModifiedBy>
  <cp:revision>258</cp:revision>
  <cp:lastPrinted>2016-11-18T09:45:37Z</cp:lastPrinted>
  <dcterms:created xsi:type="dcterms:W3CDTF">2016-06-03T13:36:40Z</dcterms:created>
  <dcterms:modified xsi:type="dcterms:W3CDTF">2021-11-23T11:14:15Z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0x010100601A60FFF3B3F34780BD68C24F83AB0B</vt:lpwstr>
  </property>
</Properties>
</file>